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67" r:id="rId2"/>
    <p:sldId id="268" r:id="rId3"/>
    <p:sldId id="256" r:id="rId4"/>
    <p:sldId id="257" r:id="rId5"/>
    <p:sldId id="269" r:id="rId6"/>
    <p:sldId id="275" r:id="rId7"/>
    <p:sldId id="273" r:id="rId8"/>
    <p:sldId id="270" r:id="rId9"/>
    <p:sldId id="258" r:id="rId10"/>
    <p:sldId id="262" r:id="rId11"/>
    <p:sldId id="276" r:id="rId12"/>
    <p:sldId id="272" r:id="rId13"/>
    <p:sldId id="271" r:id="rId14"/>
    <p:sldId id="277" r:id="rId15"/>
    <p:sldId id="27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&#233;rgio\Desktop\Bandtec\Aulas\Pesquisa%20e%20Inova&#231;&#227;o\Projeto\Combustive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9.6453630796150477E-2"/>
          <c:y val="0.19520851560221639"/>
          <c:w val="0.85910192475940506"/>
          <c:h val="0.7212423447069116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Planilha1!$G$9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Planilha1!$F$10:$F$11</c:f>
              <c:strCache>
                <c:ptCount val="2"/>
                <c:pt idx="0">
                  <c:v>Combustivel por hora</c:v>
                </c:pt>
                <c:pt idx="1">
                  <c:v>4 horas</c:v>
                </c:pt>
              </c:strCache>
            </c:strRef>
          </c:cat>
          <c:val>
            <c:numRef>
              <c:f>Planilha1!$G$10:$G$11</c:f>
              <c:numCache>
                <c:formatCode>General</c:formatCode>
                <c:ptCount val="2"/>
                <c:pt idx="0">
                  <c:v>3600</c:v>
                </c:pt>
                <c:pt idx="1">
                  <c:v>14400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C5-4EDD-9AE3-E672C8E958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90665647"/>
        <c:axId val="987601599"/>
      </c:barChart>
      <c:catAx>
        <c:axId val="9906656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987601599"/>
        <c:crosses val="autoZero"/>
        <c:auto val="1"/>
        <c:lblAlgn val="ctr"/>
        <c:lblOffset val="100"/>
        <c:noMultiLvlLbl val="0"/>
      </c:catAx>
      <c:valAx>
        <c:axId val="987601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9906656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498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7073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6901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79695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68926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7927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70162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25210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4701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6494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4807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424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5016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3513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5868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1831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2892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920AB26-B6DB-48DB-8ED9-4E7E225C5006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42517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desenho, placa&#10;&#10;Descrição gerada automaticamente">
            <a:extLst>
              <a:ext uri="{FF2B5EF4-FFF2-40B4-BE49-F238E27FC236}">
                <a16:creationId xmlns:a16="http://schemas.microsoft.com/office/drawing/2014/main" id="{4A75C752-F642-4C69-B73A-9CAE7F867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32" y="-204296"/>
            <a:ext cx="7186082" cy="390855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CE61C5F-DCE0-481A-92E8-3165B4724594}"/>
              </a:ext>
            </a:extLst>
          </p:cNvPr>
          <p:cNvSpPr txBox="1"/>
          <p:nvPr/>
        </p:nvSpPr>
        <p:spPr>
          <a:xfrm>
            <a:off x="8360295" y="5116422"/>
            <a:ext cx="5561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Sergio Esteves Trindade</a:t>
            </a:r>
          </a:p>
          <a:p>
            <a:r>
              <a:rPr lang="pt-BR" dirty="0"/>
              <a:t>Joao Pedro </a:t>
            </a:r>
            <a:r>
              <a:rPr lang="pt-BR" dirty="0" err="1"/>
              <a:t>Arnaut</a:t>
            </a:r>
            <a:endParaRPr lang="pt-BR" dirty="0"/>
          </a:p>
          <a:p>
            <a:r>
              <a:rPr lang="pt-BR" dirty="0"/>
              <a:t>Rafael Rocha de Almeida</a:t>
            </a:r>
          </a:p>
          <a:p>
            <a:r>
              <a:rPr lang="pt-BR" dirty="0"/>
              <a:t>Marcus Vinicius Gomes Silva</a:t>
            </a:r>
          </a:p>
        </p:txBody>
      </p:sp>
    </p:spTree>
    <p:extLst>
      <p:ext uri="{BB962C8B-B14F-4D97-AF65-F5344CB8AC3E}">
        <p14:creationId xmlns:p14="http://schemas.microsoft.com/office/powerpoint/2010/main" val="2019802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D47D95-458E-4516-A233-9D6E22C60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60" y="370926"/>
            <a:ext cx="9404723" cy="1400530"/>
          </a:xfrm>
        </p:spPr>
        <p:txBody>
          <a:bodyPr/>
          <a:lstStyle/>
          <a:p>
            <a:r>
              <a:rPr lang="pt-BR" dirty="0"/>
              <a:t>Vantagens Econômicas: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AA7B859E-9B63-49AB-8259-87804D6C44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5473809"/>
              </p:ext>
            </p:extLst>
          </p:nvPr>
        </p:nvGraphicFramePr>
        <p:xfrm>
          <a:off x="3404129" y="1406535"/>
          <a:ext cx="4632522" cy="7298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75596">
                  <a:extLst>
                    <a:ext uri="{9D8B030D-6E8A-4147-A177-3AD203B41FA5}">
                      <a16:colId xmlns:a16="http://schemas.microsoft.com/office/drawing/2014/main" val="2672612234"/>
                    </a:ext>
                  </a:extLst>
                </a:gridCol>
                <a:gridCol w="1104264">
                  <a:extLst>
                    <a:ext uri="{9D8B030D-6E8A-4147-A177-3AD203B41FA5}">
                      <a16:colId xmlns:a16="http://schemas.microsoft.com/office/drawing/2014/main" val="941622363"/>
                    </a:ext>
                  </a:extLst>
                </a:gridCol>
                <a:gridCol w="767598">
                  <a:extLst>
                    <a:ext uri="{9D8B030D-6E8A-4147-A177-3AD203B41FA5}">
                      <a16:colId xmlns:a16="http://schemas.microsoft.com/office/drawing/2014/main" val="403263366"/>
                    </a:ext>
                  </a:extLst>
                </a:gridCol>
                <a:gridCol w="1185064">
                  <a:extLst>
                    <a:ext uri="{9D8B030D-6E8A-4147-A177-3AD203B41FA5}">
                      <a16:colId xmlns:a16="http://schemas.microsoft.com/office/drawing/2014/main" val="367598904"/>
                    </a:ext>
                  </a:extLst>
                </a:gridCol>
              </a:tblGrid>
              <a:tr h="461183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Combustivel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Preço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Tripulantes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Preço para atracar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63120432"/>
                  </a:ext>
                </a:extLst>
              </a:tr>
              <a:tr h="268659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Bunker Oil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 US$ 600/MT</a:t>
                      </a:r>
                      <a:endParaRPr lang="pt-BR" sz="11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12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R$ 250 mil.</a:t>
                      </a:r>
                      <a:endParaRPr lang="pt-BR" sz="11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42222637"/>
                  </a:ext>
                </a:extLst>
              </a:tr>
            </a:tbl>
          </a:graphicData>
        </a:graphic>
      </p:graphicFrame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FB6A9942-F859-4EBA-AF7C-828A4A4DBC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5303268"/>
              </p:ext>
            </p:extLst>
          </p:nvPr>
        </p:nvGraphicFramePr>
        <p:xfrm>
          <a:off x="3404129" y="234334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75A8C351-DD90-430F-B012-E43C41F08A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943637"/>
              </p:ext>
            </p:extLst>
          </p:nvPr>
        </p:nvGraphicFramePr>
        <p:xfrm>
          <a:off x="9121133" y="5712553"/>
          <a:ext cx="1536700" cy="5353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100">
                  <a:extLst>
                    <a:ext uri="{9D8B030D-6E8A-4147-A177-3AD203B41FA5}">
                      <a16:colId xmlns:a16="http://schemas.microsoft.com/office/drawing/2014/main" val="338666811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05584859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Eixo X tempo por hora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392488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Eixo Y valor em R$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823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6303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4415DD8-F503-483B-944C-645A17782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2012593"/>
            <a:ext cx="11858625" cy="28328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334CEE0C-E14F-4E11-AA7E-6C1C2474C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60" y="370926"/>
            <a:ext cx="9404723" cy="1400530"/>
          </a:xfrm>
        </p:spPr>
        <p:txBody>
          <a:bodyPr/>
          <a:lstStyle/>
          <a:p>
            <a:r>
              <a:rPr lang="pt-BR" dirty="0"/>
              <a:t>Simulador Financeiro:</a:t>
            </a:r>
          </a:p>
        </p:txBody>
      </p:sp>
    </p:spTree>
    <p:extLst>
      <p:ext uri="{BB962C8B-B14F-4D97-AF65-F5344CB8AC3E}">
        <p14:creationId xmlns:p14="http://schemas.microsoft.com/office/powerpoint/2010/main" val="265078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708FC7-8DE2-4CD6-9529-1C0D7EE0D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Banco de dados: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C78489B-6A48-4B95-B4BA-54AB49C2D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7485" y="3132192"/>
            <a:ext cx="4733925" cy="120015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DE9EB6F-C84A-4858-9FB3-B60A26E66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306" y="3132192"/>
            <a:ext cx="2686050" cy="1219200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880312E8-A115-4E2E-A066-4B04FB4F8D8F}"/>
              </a:ext>
            </a:extLst>
          </p:cNvPr>
          <p:cNvSpPr txBox="1">
            <a:spLocks/>
          </p:cNvSpPr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pt-BR" sz="1800" b="1" dirty="0">
                <a:latin typeface="Arial" panose="020B0604020202020204" pitchFamily="34" charset="0"/>
              </a:rPr>
              <a:t>Tabela usuário e tabela sensores: </a:t>
            </a:r>
          </a:p>
          <a:p>
            <a:pPr marL="0" indent="0">
              <a:buNone/>
            </a:pPr>
            <a:endParaRPr lang="pt-BR" sz="18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791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42A5A0-887B-490E-A7BA-562A171B3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Node </a:t>
            </a:r>
            <a:r>
              <a:rPr lang="pt-BR" dirty="0" err="1"/>
              <a:t>Js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EE0E48E-D1ED-4426-9C23-DA2B14E07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324" y="2715093"/>
            <a:ext cx="8537510" cy="312804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152D5C8-6866-4D7A-BBCC-CAFE689BF09C}"/>
              </a:ext>
            </a:extLst>
          </p:cNvPr>
          <p:cNvSpPr txBox="1"/>
          <p:nvPr/>
        </p:nvSpPr>
        <p:spPr>
          <a:xfrm>
            <a:off x="1451294" y="1961005"/>
            <a:ext cx="6040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</a:rPr>
              <a:t>Dashboard para visualizar a temperatura;</a:t>
            </a:r>
            <a:endParaRPr lang="pt-BR" sz="1800" b="1" dirty="0">
              <a:latin typeface="Arial" panose="020B0604020202020204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286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4D1D54-A7DA-41B1-AED6-E40AB4F90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Hub: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9068C35-302C-41B8-856D-AE1025919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162" y="3204528"/>
            <a:ext cx="865822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23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Freeform: Shape 54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DFC27A-1EB1-4CD6-84B8-5F5F5C0FE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48" y="1434261"/>
            <a:ext cx="7722687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Obrigado a todos !!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23209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7AA10E-F7AE-4382-8E95-7B45E1AAB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O Cenário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D89F39-713D-4696-8B36-22548C127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empresa: 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Harbor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solutions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é uma empresa de soluções portuárias com foco na logística, importação e exportação no mercado de pescados;</a:t>
            </a:r>
          </a:p>
          <a:p>
            <a:endParaRPr lang="pt-BR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dirty="0"/>
              <a:t>Mercado Econômico: </a:t>
            </a:r>
            <a:r>
              <a:rPr lang="pt-BR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O  mercado movimenta milhões de toneladas de peixes por ano, o que gera uma receita de milhões de dólares.</a:t>
            </a:r>
          </a:p>
          <a:p>
            <a:endParaRPr lang="pt-BR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dirty="0"/>
              <a:t>A logística</a:t>
            </a:r>
            <a:r>
              <a:rPr lang="pt-BR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O transporte envolve além dos navios, também uma infraestrutura portuária, e afeta o mercado em geral.</a:t>
            </a:r>
          </a:p>
          <a:p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dirty="0"/>
              <a:t>Armazenamento:  </a:t>
            </a:r>
            <a:r>
              <a:rPr lang="pt-BR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O armazenamento é feito por contêiner </a:t>
            </a:r>
            <a:r>
              <a:rPr lang="pt-BR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Reefers</a:t>
            </a:r>
            <a:r>
              <a:rPr lang="pt-BR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, que é responsável por manter a temperatura interna constante.</a:t>
            </a:r>
          </a:p>
          <a:p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1407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A408CC-3DF8-49E5-8F3C-A3BF864E63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0837" y="1325880"/>
            <a:ext cx="3543464" cy="306650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000" b="1" dirty="0">
                <a:solidFill>
                  <a:srgbClr val="EBEBEB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Controle de temperatura nos transportes marítimos com foco no peixes polaca e panga.</a:t>
            </a:r>
            <a:br>
              <a:rPr lang="pt-BR" sz="3000" dirty="0">
                <a:solidFill>
                  <a:srgbClr val="EBEBEB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pt-BR" sz="3000" dirty="0">
              <a:solidFill>
                <a:srgbClr val="EBEBE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3666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Barco na água com cidade ao fundo&#10;&#10;Descrição gerada automaticamente">
            <a:extLst>
              <a:ext uri="{FF2B5EF4-FFF2-40B4-BE49-F238E27FC236}">
                <a16:creationId xmlns:a16="http://schemas.microsoft.com/office/drawing/2014/main" id="{6D79095E-F57A-45BB-A5F9-6FB76DC246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222" b="1"/>
          <a:stretch/>
        </p:blipFill>
        <p:spPr>
          <a:xfrm>
            <a:off x="20" y="1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Rectangle 12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9919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4D21E44-03EE-4463-B92D-698223F80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EBEBEB"/>
                </a:solidFill>
              </a:rPr>
              <a:t>Desafio:</a:t>
            </a:r>
          </a:p>
        </p:txBody>
      </p:sp>
      <p:sp>
        <p:nvSpPr>
          <p:cNvPr id="139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1" name="Freeform: Shape 140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1026" name="Picture 2" descr="Ponte iluminada sobre a água&#10;&#10;Descrição gerada automaticamente">
            <a:extLst>
              <a:ext uri="{FF2B5EF4-FFF2-40B4-BE49-F238E27FC236}">
                <a16:creationId xmlns:a16="http://schemas.microsoft.com/office/drawing/2014/main" id="{69341BE3-3490-4882-893F-1A6CC5E003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093992" y="1896217"/>
            <a:ext cx="5449889" cy="306556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6105D7-E45D-4A73-9FBD-0BE19BF6B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EBEBEB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Demora na coleta de informações;</a:t>
            </a:r>
          </a:p>
          <a:p>
            <a:endParaRPr lang="pt-BR" b="1" dirty="0">
              <a:solidFill>
                <a:srgbClr val="EBEBEB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  <a:p>
            <a:r>
              <a:rPr lang="pt-BR" b="1" dirty="0">
                <a:solidFill>
                  <a:srgbClr val="EBEBEB"/>
                </a:solidFill>
                <a:latin typeface="Arial" panose="020B0604020202020204" pitchFamily="34" charset="0"/>
              </a:rPr>
              <a:t>Processo burocrático(fiscalização);</a:t>
            </a:r>
          </a:p>
          <a:p>
            <a:endParaRPr lang="pt-BR" b="1" dirty="0">
              <a:solidFill>
                <a:srgbClr val="EBEBEB"/>
              </a:solidFill>
              <a:latin typeface="Arial" panose="020B0604020202020204" pitchFamily="34" charset="0"/>
            </a:endParaRPr>
          </a:p>
          <a:p>
            <a:r>
              <a:rPr lang="pt-BR" b="1" dirty="0">
                <a:solidFill>
                  <a:srgbClr val="EBEBEB"/>
                </a:solidFill>
                <a:latin typeface="Arial" panose="020B0604020202020204" pitchFamily="34" charset="0"/>
              </a:rPr>
              <a:t>Demora para atracar no porto;</a:t>
            </a:r>
          </a:p>
          <a:p>
            <a:endParaRPr lang="pt-BR" b="1" dirty="0">
              <a:solidFill>
                <a:srgbClr val="EBEBEB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endParaRPr lang="pt-BR" b="1" dirty="0">
              <a:solidFill>
                <a:srgbClr val="EBEBEB"/>
              </a:solidFill>
              <a:latin typeface="Arial" panose="020B0604020202020204" pitchFamily="34" charset="0"/>
            </a:endParaRPr>
          </a:p>
          <a:p>
            <a:endParaRPr lang="pt-BR" b="1" dirty="0">
              <a:solidFill>
                <a:srgbClr val="EBEBEB"/>
              </a:solidFill>
              <a:latin typeface="Arial" panose="020B0604020202020204" pitchFamily="34" charset="0"/>
            </a:endParaRPr>
          </a:p>
          <a:p>
            <a:endParaRPr lang="pt-BR" b="1" dirty="0">
              <a:solidFill>
                <a:srgbClr val="EBEBEB"/>
              </a:solidFill>
              <a:latin typeface="Arial" panose="020B06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94DB99B-CD35-41AE-AD7C-644000C46FC6}"/>
              </a:ext>
            </a:extLst>
          </p:cNvPr>
          <p:cNvSpPr txBox="1"/>
          <p:nvPr/>
        </p:nvSpPr>
        <p:spPr>
          <a:xfrm>
            <a:off x="1283515" y="3429000"/>
            <a:ext cx="883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36676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FAC995-9B02-4C06-A511-B4B939CC4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Solução: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3D7A5F-2B7F-423F-B10A-DEF5640F9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Sensores que monitoram a mercadoria;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Software para acompanhar o monitoramento;</a:t>
            </a:r>
          </a:p>
          <a:p>
            <a:pPr marL="0" indent="0">
              <a:buNone/>
            </a:pPr>
            <a:r>
              <a:rPr lang="pt-BR" dirty="0"/>
              <a:t>	* Acesso a um dashboard com informações em tempo real.</a:t>
            </a:r>
          </a:p>
          <a:p>
            <a:pPr marL="0" indent="0">
              <a:buNone/>
            </a:pPr>
            <a:r>
              <a:rPr lang="pt-BR" dirty="0"/>
              <a:t>	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1195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FAC995-9B02-4C06-A511-B4B939CC4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7213" y="-16177"/>
            <a:ext cx="3489168" cy="434209"/>
          </a:xfrm>
        </p:spPr>
        <p:txBody>
          <a:bodyPr/>
          <a:lstStyle/>
          <a:p>
            <a:r>
              <a:rPr lang="pt-BR" sz="2400" b="1" dirty="0"/>
              <a:t>Desenho de Solução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3D7A5F-2B7F-423F-B10A-DEF5640F9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 descr="Uma imagem contendo placar, cerca&#10;&#10;Descrição gerada automaticamente">
            <a:extLst>
              <a:ext uri="{FF2B5EF4-FFF2-40B4-BE49-F238E27FC236}">
                <a16:creationId xmlns:a16="http://schemas.microsoft.com/office/drawing/2014/main" id="{FDC788BF-0EFF-4E47-AA3D-B8265D317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3" y="391925"/>
            <a:ext cx="2778711" cy="1607169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AD56552D-D5A7-4B37-9261-F81F0E3EC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313" y="423266"/>
            <a:ext cx="2112536" cy="131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00E6A089-72EA-451F-83EC-EF4C913AA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173" y="609601"/>
            <a:ext cx="2096639" cy="121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A3FB3D79-6C7E-43EF-82B9-65B279A8F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255" y="3910608"/>
            <a:ext cx="3831557" cy="214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E7296E33-04A3-460E-843F-9DA4DA464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423" y="4159005"/>
            <a:ext cx="1900032" cy="190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E69013A5-C262-43E3-A9AA-018FE5AC302E}"/>
              </a:ext>
            </a:extLst>
          </p:cNvPr>
          <p:cNvSpPr/>
          <p:nvPr/>
        </p:nvSpPr>
        <p:spPr>
          <a:xfrm>
            <a:off x="0" y="2259707"/>
            <a:ext cx="10315852" cy="26609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Seta: em Forma de U 18">
            <a:extLst>
              <a:ext uri="{FF2B5EF4-FFF2-40B4-BE49-F238E27FC236}">
                <a16:creationId xmlns:a16="http://schemas.microsoft.com/office/drawing/2014/main" id="{2F215AE8-937E-4611-AC8D-B3DDC6EC959F}"/>
              </a:ext>
            </a:extLst>
          </p:cNvPr>
          <p:cNvSpPr/>
          <p:nvPr/>
        </p:nvSpPr>
        <p:spPr>
          <a:xfrm rot="5400000">
            <a:off x="8726496" y="4125364"/>
            <a:ext cx="4195482" cy="549913"/>
          </a:xfrm>
          <a:prstGeom prst="utur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Seta: para a Direita 20">
            <a:extLst>
              <a:ext uri="{FF2B5EF4-FFF2-40B4-BE49-F238E27FC236}">
                <a16:creationId xmlns:a16="http://schemas.microsoft.com/office/drawing/2014/main" id="{39F91797-29D0-4E62-BCAD-3F6A29401C7B}"/>
              </a:ext>
            </a:extLst>
          </p:cNvPr>
          <p:cNvSpPr/>
          <p:nvPr/>
        </p:nvSpPr>
        <p:spPr>
          <a:xfrm rot="10800000">
            <a:off x="4373987" y="6269879"/>
            <a:ext cx="6116936" cy="26609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504C8C7-BF4A-4235-81B8-0DC62DBD9368}"/>
              </a:ext>
            </a:extLst>
          </p:cNvPr>
          <p:cNvSpPr txBox="1"/>
          <p:nvPr/>
        </p:nvSpPr>
        <p:spPr>
          <a:xfrm>
            <a:off x="-257055" y="1681011"/>
            <a:ext cx="38137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latin typeface="Avenir Next LT Pro" panose="020B0504020202020204" pitchFamily="34" charset="0"/>
              </a:rPr>
              <a:t>Sensores monitoram a temperatura nos containers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DEA45BD-1338-4EB0-A0B3-5D0B99D20AC8}"/>
              </a:ext>
            </a:extLst>
          </p:cNvPr>
          <p:cNvSpPr txBox="1"/>
          <p:nvPr/>
        </p:nvSpPr>
        <p:spPr>
          <a:xfrm>
            <a:off x="3902031" y="1802840"/>
            <a:ext cx="33491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latin typeface="Avenir Next LT Pro" panose="020B0504020202020204" pitchFamily="34" charset="0"/>
              </a:rPr>
              <a:t>O software irá disponibilizar essas informações para o cliente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8E6B923-A90C-41C3-B9B3-C762B0A66C39}"/>
              </a:ext>
            </a:extLst>
          </p:cNvPr>
          <p:cNvSpPr txBox="1"/>
          <p:nvPr/>
        </p:nvSpPr>
        <p:spPr>
          <a:xfrm>
            <a:off x="7767595" y="1773793"/>
            <a:ext cx="34667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b="1" dirty="0">
                <a:latin typeface="Avenir Next LT Pro" panose="020B0504020202020204" pitchFamily="34" charset="0"/>
              </a:rPr>
              <a:t>O cliente poderá tomar uma decisão sobre o conteúdo dos containers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9706F460-592D-4F42-8DC8-0FA7E50BCE3C}"/>
              </a:ext>
            </a:extLst>
          </p:cNvPr>
          <p:cNvSpPr txBox="1"/>
          <p:nvPr/>
        </p:nvSpPr>
        <p:spPr>
          <a:xfrm>
            <a:off x="7286278" y="5864317"/>
            <a:ext cx="22416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latin typeface="Avenir Next LT Pro" panose="020B0504020202020204" pitchFamily="34" charset="0"/>
              </a:rPr>
              <a:t>Diminuindo o tempo gasto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0428C96F-96A1-486E-BA29-5868B50074DB}"/>
              </a:ext>
            </a:extLst>
          </p:cNvPr>
          <p:cNvSpPr txBox="1"/>
          <p:nvPr/>
        </p:nvSpPr>
        <p:spPr>
          <a:xfrm>
            <a:off x="203644" y="6158298"/>
            <a:ext cx="36709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dirty="0">
                <a:latin typeface="Avenir Next LT Pro" panose="020B0504020202020204" pitchFamily="34" charset="0"/>
              </a:rPr>
              <a:t>Reduzindo custos, e aumentando lucros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F66DD1F-2234-4F92-91CD-71D2B6EEB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190" y="31842"/>
            <a:ext cx="1413751" cy="81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861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E9132D-64C6-40AE-8D9D-5D7B514FB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Backlog do projeto: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CA17215-BB89-4B7A-982A-6F438DFAF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083" y="1677675"/>
            <a:ext cx="6453834" cy="472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18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4A7C97-FEA9-4540-87A3-335169CBF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001" y="444329"/>
            <a:ext cx="9404723" cy="1400530"/>
          </a:xfrm>
        </p:spPr>
        <p:txBody>
          <a:bodyPr/>
          <a:lstStyle/>
          <a:p>
            <a:pPr algn="ctr"/>
            <a:r>
              <a:rPr lang="pt-BR" dirty="0"/>
              <a:t>Site Institucional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2DEF670F-51C9-4F67-86FA-D3C0063B58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192" y="1998140"/>
            <a:ext cx="3097764" cy="475722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22DC3BE-4409-4717-9229-DCF825C7B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704" y="3735232"/>
            <a:ext cx="3461660" cy="302013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2413D93-6239-49CD-9926-5E61C5DB43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956" y="4118994"/>
            <a:ext cx="4677748" cy="263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68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87C97C-9A94-4568-AEFD-BF9D929B8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Principal cliente: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7196CD-C718-4D81-9ABC-12D1449A2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Empresas de transporte marítimo.</a:t>
            </a:r>
            <a:endParaRPr lang="pt-BR" sz="1800" b="1" dirty="0">
              <a:latin typeface="Arial" panose="020B0604020202020204" pitchFamily="34" charset="0"/>
            </a:endParaRPr>
          </a:p>
          <a:p>
            <a:r>
              <a:rPr lang="pt-BR" sz="1800" b="1" dirty="0">
                <a:latin typeface="Arial" panose="020B0604020202020204" pitchFamily="34" charset="0"/>
              </a:rPr>
              <a:t>Com os sensores de temperatura o ganho para as empresas vem através de economia em alguns fatores:</a:t>
            </a:r>
          </a:p>
          <a:p>
            <a:endParaRPr lang="pt-BR" sz="1800" b="1" dirty="0">
              <a:latin typeface="Arial" panose="020B0604020202020204" pitchFamily="34" charset="0"/>
            </a:endParaRPr>
          </a:p>
          <a:p>
            <a:pPr lvl="2"/>
            <a:r>
              <a:rPr lang="pt-BR" b="1" dirty="0">
                <a:latin typeface="Arial" panose="020B0604020202020204" pitchFamily="34" charset="0"/>
              </a:rPr>
              <a:t>- Tempo de espera  para atracar;</a:t>
            </a:r>
          </a:p>
          <a:p>
            <a:pPr lvl="2"/>
            <a:r>
              <a:rPr lang="pt-BR" b="1" dirty="0">
                <a:latin typeface="Arial" panose="020B0604020202020204" pitchFamily="34" charset="0"/>
              </a:rPr>
              <a:t>- Tempo quando atracado;</a:t>
            </a:r>
          </a:p>
          <a:p>
            <a:pPr lvl="2"/>
            <a:r>
              <a:rPr lang="pt-BR" b="1" dirty="0">
                <a:latin typeface="Arial" panose="020B0604020202020204" pitchFamily="34" charset="0"/>
              </a:rPr>
              <a:t>- Economia de Combustível;</a:t>
            </a:r>
          </a:p>
        </p:txBody>
      </p:sp>
    </p:spTree>
    <p:extLst>
      <p:ext uri="{BB962C8B-B14F-4D97-AF65-F5344CB8AC3E}">
        <p14:creationId xmlns:p14="http://schemas.microsoft.com/office/powerpoint/2010/main" val="10792478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Í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Í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319</Words>
  <Application>Microsoft Office PowerPoint</Application>
  <PresentationFormat>Widescreen</PresentationFormat>
  <Paragraphs>63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1" baseType="lpstr">
      <vt:lpstr>Arial</vt:lpstr>
      <vt:lpstr>Avenir Next LT Pro</vt:lpstr>
      <vt:lpstr>Calibri</vt:lpstr>
      <vt:lpstr>Century Gothic</vt:lpstr>
      <vt:lpstr>Wingdings 3</vt:lpstr>
      <vt:lpstr>Íon</vt:lpstr>
      <vt:lpstr>Apresentação do PowerPoint</vt:lpstr>
      <vt:lpstr>O Cenário</vt:lpstr>
      <vt:lpstr>Controle de temperatura nos transportes marítimos com foco no peixes polaca e panga. </vt:lpstr>
      <vt:lpstr>Desafio:</vt:lpstr>
      <vt:lpstr>Solução:</vt:lpstr>
      <vt:lpstr>Desenho de Solução</vt:lpstr>
      <vt:lpstr>Backlog do projeto:</vt:lpstr>
      <vt:lpstr>Site Institucional</vt:lpstr>
      <vt:lpstr>Principal cliente:</vt:lpstr>
      <vt:lpstr>Vantagens Econômicas:</vt:lpstr>
      <vt:lpstr>Simulador Financeiro:</vt:lpstr>
      <vt:lpstr>Banco de dados:</vt:lpstr>
      <vt:lpstr>Node Js</vt:lpstr>
      <vt:lpstr>Git Hub:</vt:lpstr>
      <vt:lpstr>Obrigado a todos 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SERGIO ESTEVES TRINDADE</dc:creator>
  <cp:lastModifiedBy>SERGIO ESTEVES TRINDADE</cp:lastModifiedBy>
  <cp:revision>12</cp:revision>
  <dcterms:created xsi:type="dcterms:W3CDTF">2020-09-18T15:08:31Z</dcterms:created>
  <dcterms:modified xsi:type="dcterms:W3CDTF">2020-09-23T16:57:11Z</dcterms:modified>
</cp:coreProperties>
</file>